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74" r:id="rId2"/>
    <p:sldId id="279" r:id="rId3"/>
    <p:sldId id="299" r:id="rId4"/>
    <p:sldId id="305" r:id="rId5"/>
    <p:sldId id="304" r:id="rId6"/>
    <p:sldId id="288" r:id="rId7"/>
    <p:sldId id="292" r:id="rId8"/>
    <p:sldId id="29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NSAI" initials="Y" lastIdx="1" clrIdx="0">
    <p:extLst>
      <p:ext uri="{19B8F6BF-5375-455C-9EA6-DF929625EA0E}">
        <p15:presenceInfo xmlns:p15="http://schemas.microsoft.com/office/powerpoint/2012/main" userId="7e61499f281c549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2900"/>
    <a:srgbClr val="5B9BD5"/>
    <a:srgbClr val="FFB596"/>
    <a:srgbClr val="ADCDEA"/>
    <a:srgbClr val="FAFAFA"/>
    <a:srgbClr val="EBEBEB"/>
    <a:srgbClr val="D4DCEB"/>
    <a:srgbClr val="5E92C2"/>
    <a:srgbClr val="F967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03447BB-5D67-496B-8E87-E561075AD55C}" styleName="어두운 스타일 1 - 강조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69" autoAdjust="0"/>
    <p:restoredTop sz="95753" autoAdjust="0"/>
  </p:normalViewPr>
  <p:slideViewPr>
    <p:cSldViewPr snapToGrid="0">
      <p:cViewPr varScale="1">
        <p:scale>
          <a:sx n="110" d="100"/>
          <a:sy n="110" d="100"/>
        </p:scale>
        <p:origin x="72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media/image1.jp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D81AD6-C194-4E43-AF40-46D65CD47C32}" type="datetimeFigureOut">
              <a:rPr lang="ko-KR" altLang="en-US" smtClean="0"/>
              <a:t>2023-09-27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467D0-D9A5-4270-97FC-0467B352E2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5165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467D0-D9A5-4270-97FC-0467B352E29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2666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467D0-D9A5-4270-97FC-0467B352E29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3990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467D0-D9A5-4270-97FC-0467B352E29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0585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9467D0-D9A5-4270-97FC-0467B352E29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335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403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050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36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675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454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675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078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140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042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108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957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2023-09-27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337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https://www.hani.co.kr/arti/opinion/editorial/1087645.html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8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7.emf"/><Relationship Id="rId4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&#48120;&#45768;&#54532;&#47196;&#51229;&#53944;_&#54889;&#51064;&#54868;.pbix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32613" y="1670400"/>
            <a:ext cx="7261246" cy="82699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32613" y="1761766"/>
            <a:ext cx="707116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서울시 지하철 혼잡도 분석</a:t>
            </a:r>
            <a:r>
              <a:rPr lang="en-US" altLang="ko-KR" sz="2000" b="1" dirty="0" smtClean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-</a:t>
            </a:r>
            <a:r>
              <a:rPr lang="ko-KR" altLang="en-US" sz="2000" b="1" dirty="0">
                <a:solidFill>
                  <a:schemeClr val="bg1"/>
                </a:solidFill>
              </a:rPr>
              <a:t>미니 프로젝트</a:t>
            </a:r>
          </a:p>
          <a:p>
            <a:endParaRPr lang="ko-KR" altLang="en-US" sz="2000" dirty="0">
              <a:solidFill>
                <a:schemeClr val="bg1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028903" y="5584723"/>
            <a:ext cx="1337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b="1" dirty="0" err="1" smtClean="0"/>
              <a:t>황인화</a:t>
            </a:r>
            <a:endParaRPr lang="ko-KR" altLang="en-US" sz="2000" b="1" dirty="0"/>
          </a:p>
        </p:txBody>
      </p:sp>
      <p:pic>
        <p:nvPicPr>
          <p:cNvPr id="9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32613" y="104216"/>
            <a:ext cx="2417093" cy="46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07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/>
          <p:cNvSpPr/>
          <p:nvPr/>
        </p:nvSpPr>
        <p:spPr>
          <a:xfrm>
            <a:off x="416079" y="-6773"/>
            <a:ext cx="921834" cy="715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7A62D4A2-AC0D-FDBC-4791-CF0027EB0EFF}"/>
              </a:ext>
            </a:extLst>
          </p:cNvPr>
          <p:cNvCxnSpPr>
            <a:cxnSpLocks/>
          </p:cNvCxnSpPr>
          <p:nvPr/>
        </p:nvCxnSpPr>
        <p:spPr>
          <a:xfrm flipV="1">
            <a:off x="476174" y="782673"/>
            <a:ext cx="0" cy="380059"/>
          </a:xfrm>
          <a:prstGeom prst="line">
            <a:avLst/>
          </a:prstGeom>
          <a:ln w="317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그래픽 29" descr="열린 폴더">
            <a:extLst>
              <a:ext uri="{FF2B5EF4-FFF2-40B4-BE49-F238E27FC236}">
                <a16:creationId xmlns:a16="http://schemas.microsoft.com/office/drawing/2014/main" id="{5F01C1E9-85D7-4DDA-BF0C-6E59ACCA3A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93" y="1276697"/>
            <a:ext cx="555064" cy="555064"/>
          </a:xfrm>
          <a:prstGeom prst="rect">
            <a:avLst/>
          </a:prstGeom>
        </p:spPr>
      </p:pic>
      <p:sp>
        <p:nvSpPr>
          <p:cNvPr id="54" name="사각형: 둥근 모서리 49">
            <a:extLst>
              <a:ext uri="{FF2B5EF4-FFF2-40B4-BE49-F238E27FC236}">
                <a16:creationId xmlns:a16="http://schemas.microsoft.com/office/drawing/2014/main" id="{406A965F-80CF-4CE5-B14F-35DE6593DC37}"/>
              </a:ext>
            </a:extLst>
          </p:cNvPr>
          <p:cNvSpPr/>
          <p:nvPr/>
        </p:nvSpPr>
        <p:spPr>
          <a:xfrm>
            <a:off x="7135188" y="1421897"/>
            <a:ext cx="4575208" cy="4418464"/>
          </a:xfrm>
          <a:prstGeom prst="roundRect">
            <a:avLst>
              <a:gd name="adj" fmla="val 18287"/>
            </a:avLst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지하철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객차 내 인원 과밀은 이미 오래전부터 시민들의 안전을 위협하는 요인이었습니다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 </a:t>
            </a:r>
            <a:endParaRPr lang="en-US" altLang="ko-KR" sz="16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지난 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</a:t>
            </a:r>
            <a:r>
              <a:rPr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여년간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새로운 노선의 개통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열차 증편 등의 노력이 이어졌지만</a:t>
            </a:r>
            <a:r>
              <a:rPr lang="en-US" altLang="ko-KR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위험이 완전히 사라진 건 아닙니다</a:t>
            </a:r>
            <a:r>
              <a:rPr lang="en-US" altLang="ko-KR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307107" y="706311"/>
            <a:ext cx="1609241" cy="46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배경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79722" y="28441"/>
            <a:ext cx="11671357" cy="330742"/>
            <a:chOff x="179722" y="28441"/>
            <a:chExt cx="11671357" cy="330742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179722" y="33617"/>
              <a:ext cx="1394549" cy="2995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분석개요</a:t>
              </a:r>
              <a:r>
                <a:rPr lang="ko-KR" altLang="en-US" sz="1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 및 배경</a:t>
              </a:r>
              <a:endParaRPr lang="en-US" altLang="ko-KR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2548387" y="28441"/>
              <a:ext cx="1804216" cy="2995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>
                  <a:solidFill>
                    <a:schemeClr val="bg2">
                      <a:lumMod val="9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데이터 수집 및 </a:t>
              </a:r>
              <a:r>
                <a:rPr lang="ko-KR" altLang="en-US" sz="1000" b="1" dirty="0" smtClean="0">
                  <a:solidFill>
                    <a:schemeClr val="bg2">
                      <a:lumMod val="9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처리</a:t>
              </a:r>
              <a:endParaRPr lang="en-US" altLang="ko-KR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8007865" y="59614"/>
              <a:ext cx="1576292" cy="2995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 smtClean="0">
                  <a:solidFill>
                    <a:schemeClr val="bg2">
                      <a:lumMod val="9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대안</a:t>
              </a:r>
              <a:endParaRPr lang="en-US" altLang="ko-KR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10558273" y="64791"/>
              <a:ext cx="1292806" cy="2839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>
                  <a:solidFill>
                    <a:schemeClr val="bg2">
                      <a:lumMod val="9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참고자료</a:t>
              </a:r>
              <a:endParaRPr lang="en-US" altLang="ko-KR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4692733F-7373-43DD-9125-622C4065D6D2}"/>
                </a:ext>
              </a:extLst>
            </p:cNvPr>
            <p:cNvSpPr/>
            <p:nvPr/>
          </p:nvSpPr>
          <p:spPr>
            <a:xfrm>
              <a:off x="5326719" y="54438"/>
              <a:ext cx="1707030" cy="2839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>
                  <a:solidFill>
                    <a:schemeClr val="bg2">
                      <a:lumMod val="9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데이터 분석 </a:t>
              </a:r>
              <a:endParaRPr lang="en-US" altLang="ko-KR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57" y="1276697"/>
            <a:ext cx="5504067" cy="5133782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7197389" y="5948814"/>
            <a:ext cx="4513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chemeClr val="bg1">
                    <a:lumMod val="65000"/>
                  </a:schemeClr>
                </a:solidFill>
              </a:rPr>
              <a:t>출처</a:t>
            </a:r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</a:rPr>
              <a:t>: </a:t>
            </a:r>
            <a:r>
              <a:rPr lang="en-US" altLang="ko-KR" sz="1200" dirty="0" smtClean="0">
                <a:solidFill>
                  <a:schemeClr val="bg1">
                    <a:lumMod val="65000"/>
                  </a:schemeClr>
                </a:solidFill>
                <a:hlinkClick r:id="rId5"/>
              </a:rPr>
              <a:t>https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hlinkClick r:id="rId5"/>
              </a:rPr>
              <a:t>://www.hani.co.kr/arti/opinion/editorial/1087645.html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8491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7FAAECBF-B634-4304-A0D8-382CCA30C13B}"/>
              </a:ext>
            </a:extLst>
          </p:cNvPr>
          <p:cNvCxnSpPr>
            <a:cxnSpLocks/>
          </p:cNvCxnSpPr>
          <p:nvPr/>
        </p:nvCxnSpPr>
        <p:spPr>
          <a:xfrm flipV="1">
            <a:off x="476174" y="782673"/>
            <a:ext cx="0" cy="380059"/>
          </a:xfrm>
          <a:prstGeom prst="line">
            <a:avLst/>
          </a:prstGeom>
          <a:ln w="317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A3F31F44-2490-4A24-8F54-A4C5A4402B57}"/>
              </a:ext>
            </a:extLst>
          </p:cNvPr>
          <p:cNvSpPr/>
          <p:nvPr/>
        </p:nvSpPr>
        <p:spPr>
          <a:xfrm>
            <a:off x="1268660" y="6107571"/>
            <a:ext cx="9646626" cy="510246"/>
          </a:xfrm>
          <a:prstGeom prst="roundRect">
            <a:avLst>
              <a:gd name="adj" fmla="val 18287"/>
            </a:avLst>
          </a:prstGeom>
          <a:solidFill>
            <a:srgbClr val="ADCDE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이용수가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많은</a:t>
            </a:r>
            <a:r>
              <a:rPr lang="en-US" altLang="ko-KR" sz="1600" dirty="0" smtClean="0">
                <a:solidFill>
                  <a:srgbClr val="FF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‘</a:t>
            </a:r>
            <a:r>
              <a:rPr lang="ko-KR" altLang="en-US" sz="1600" dirty="0" smtClean="0">
                <a:solidFill>
                  <a:srgbClr val="FF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서울시</a:t>
            </a:r>
            <a:r>
              <a:rPr lang="en-US" altLang="ko-KR" sz="1600" dirty="0" smtClean="0">
                <a:solidFill>
                  <a:srgbClr val="FF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’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데이터 위주로 수집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ED6B54D-68D2-4608-A9E3-8F9DADF1558A}"/>
              </a:ext>
            </a:extLst>
          </p:cNvPr>
          <p:cNvSpPr/>
          <p:nvPr/>
        </p:nvSpPr>
        <p:spPr>
          <a:xfrm>
            <a:off x="638859" y="706311"/>
            <a:ext cx="1646753" cy="465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데이터 수집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EB90C9BB-5275-4429-AC60-6A123CC54FE6}"/>
              </a:ext>
            </a:extLst>
          </p:cNvPr>
          <p:cNvSpPr/>
          <p:nvPr/>
        </p:nvSpPr>
        <p:spPr>
          <a:xfrm>
            <a:off x="819900" y="1309668"/>
            <a:ext cx="428835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[</a:t>
            </a:r>
            <a:r>
              <a:rPr lang="ko-KR" altLang="en-US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서울교통공사</a:t>
            </a:r>
            <a:r>
              <a:rPr lang="en-US" altLang="ko-KR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_</a:t>
            </a:r>
            <a:r>
              <a:rPr lang="ko-KR" altLang="en-US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지하철혼잡도정보</a:t>
            </a:r>
            <a:r>
              <a:rPr lang="en-US" altLang="ko-KR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_20221231]</a:t>
            </a:r>
            <a:endParaRPr lang="ko-KR" altLang="en-US" sz="1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DA0AA70D-7B9F-4A6E-87FA-043E3D520EAC}"/>
              </a:ext>
            </a:extLst>
          </p:cNvPr>
          <p:cNvSpPr/>
          <p:nvPr/>
        </p:nvSpPr>
        <p:spPr>
          <a:xfrm>
            <a:off x="5697798" y="1309668"/>
            <a:ext cx="61350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[</a:t>
            </a:r>
            <a:r>
              <a:rPr lang="ko-KR" altLang="en-US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서울교통공사</a:t>
            </a:r>
            <a:r>
              <a:rPr lang="en-US" altLang="ko-KR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_</a:t>
            </a:r>
            <a:r>
              <a:rPr lang="ko-KR" altLang="en-US" sz="16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역별</a:t>
            </a:r>
            <a:r>
              <a:rPr lang="ko-KR" altLang="en-US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일별 시간대별 </a:t>
            </a:r>
            <a:r>
              <a:rPr lang="ko-KR" altLang="en-US" sz="16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승하차인원</a:t>
            </a:r>
            <a:r>
              <a:rPr lang="ko-KR" altLang="en-US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정보</a:t>
            </a:r>
            <a:r>
              <a:rPr lang="en-US" altLang="ko-KR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_20230430]</a:t>
            </a:r>
            <a:endParaRPr lang="ko-KR" altLang="en-US" sz="1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86E8BAE9-BB83-42FD-9273-AABCC44354BC}"/>
              </a:ext>
            </a:extLst>
          </p:cNvPr>
          <p:cNvSpPr/>
          <p:nvPr/>
        </p:nvSpPr>
        <p:spPr>
          <a:xfrm>
            <a:off x="3031164" y="0"/>
            <a:ext cx="921834" cy="715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3456207"/>
              </p:ext>
            </p:extLst>
          </p:nvPr>
        </p:nvGraphicFramePr>
        <p:xfrm>
          <a:off x="945777" y="1683531"/>
          <a:ext cx="4422528" cy="4279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4" name="매크로 사용 워크시트" r:id="rId4" imgW="12353925" imgH="11953875" progId="Excel.SheetMacroEnabled.12">
                  <p:embed/>
                </p:oleObj>
              </mc:Choice>
              <mc:Fallback>
                <p:oleObj name="매크로 사용 워크시트" r:id="rId4" imgW="12353925" imgH="11953875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5777" y="1683531"/>
                        <a:ext cx="4422528" cy="42795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1362097"/>
              </p:ext>
            </p:extLst>
          </p:nvPr>
        </p:nvGraphicFramePr>
        <p:xfrm>
          <a:off x="5831013" y="1683532"/>
          <a:ext cx="5216797" cy="4279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" name="매크로 사용 워크시트" r:id="rId6" imgW="12353925" imgH="11953875" progId="Excel.SheetMacroEnabled.12">
                  <p:embed/>
                </p:oleObj>
              </mc:Choice>
              <mc:Fallback>
                <p:oleObj name="매크로 사용 워크시트" r:id="rId6" imgW="12353925" imgH="11953875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831013" y="1683532"/>
                        <a:ext cx="5216797" cy="42795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1" name="그룹 20"/>
          <p:cNvGrpSpPr/>
          <p:nvPr/>
        </p:nvGrpSpPr>
        <p:grpSpPr>
          <a:xfrm>
            <a:off x="221308" y="69193"/>
            <a:ext cx="11671357" cy="334654"/>
            <a:chOff x="179722" y="28441"/>
            <a:chExt cx="11671357" cy="334654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179722" y="45351"/>
              <a:ext cx="1394549" cy="2995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 err="1">
                  <a:solidFill>
                    <a:schemeClr val="bg1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분석개요</a:t>
              </a:r>
              <a:r>
                <a:rPr lang="ko-KR" altLang="en-US" sz="1000" b="1" dirty="0">
                  <a:solidFill>
                    <a:schemeClr val="bg1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 및 배경</a:t>
              </a:r>
              <a:endParaRPr lang="en-US" altLang="ko-KR" sz="1000" b="1" dirty="0">
                <a:solidFill>
                  <a:schemeClr val="bg1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2548387" y="28441"/>
              <a:ext cx="1804216" cy="2995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데이터 </a:t>
              </a:r>
              <a:r>
                <a:rPr lang="ko-KR" altLang="en-US" sz="10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수집 </a:t>
              </a:r>
              <a:r>
                <a:rPr lang="ko-KR" altLang="en-US" sz="1000" b="1" dirty="0"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및 </a:t>
              </a:r>
              <a:r>
                <a:rPr lang="ko-KR" altLang="en-US" sz="1000" b="1" dirty="0" smtClean="0"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처리</a:t>
              </a:r>
              <a:endParaRPr lang="en-US" altLang="ko-KR" sz="10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8007865" y="63526"/>
              <a:ext cx="1576292" cy="2995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 smtClean="0">
                  <a:solidFill>
                    <a:schemeClr val="bg2">
                      <a:lumMod val="9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대안</a:t>
              </a:r>
              <a:endParaRPr lang="en-US" altLang="ko-KR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10558273" y="64791"/>
              <a:ext cx="1292806" cy="2839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>
                  <a:solidFill>
                    <a:schemeClr val="bg2">
                      <a:lumMod val="9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참고자료</a:t>
              </a:r>
              <a:endParaRPr lang="en-US" altLang="ko-KR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692733F-7373-43DD-9125-622C4065D6D2}"/>
                </a:ext>
              </a:extLst>
            </p:cNvPr>
            <p:cNvSpPr/>
            <p:nvPr/>
          </p:nvSpPr>
          <p:spPr>
            <a:xfrm>
              <a:off x="5326719" y="62261"/>
              <a:ext cx="1707030" cy="2839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>
                  <a:solidFill>
                    <a:schemeClr val="bg2">
                      <a:lumMod val="9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데이터 분석 </a:t>
              </a:r>
              <a:endParaRPr lang="en-US" altLang="ko-KR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516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7FAAECBF-B634-4304-A0D8-382CCA30C13B}"/>
              </a:ext>
            </a:extLst>
          </p:cNvPr>
          <p:cNvCxnSpPr>
            <a:cxnSpLocks/>
          </p:cNvCxnSpPr>
          <p:nvPr/>
        </p:nvCxnSpPr>
        <p:spPr>
          <a:xfrm flipV="1">
            <a:off x="476174" y="782673"/>
            <a:ext cx="0" cy="380059"/>
          </a:xfrm>
          <a:prstGeom prst="line">
            <a:avLst/>
          </a:prstGeom>
          <a:ln w="317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A3F31F44-2490-4A24-8F54-A4C5A4402B57}"/>
              </a:ext>
            </a:extLst>
          </p:cNvPr>
          <p:cNvSpPr/>
          <p:nvPr/>
        </p:nvSpPr>
        <p:spPr>
          <a:xfrm>
            <a:off x="1268660" y="6107571"/>
            <a:ext cx="9646626" cy="510246"/>
          </a:xfrm>
          <a:prstGeom prst="roundRect">
            <a:avLst>
              <a:gd name="adj" fmla="val 18287"/>
            </a:avLst>
          </a:prstGeom>
          <a:solidFill>
            <a:srgbClr val="ADCDE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이용수가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많은 </a:t>
            </a:r>
            <a:r>
              <a:rPr lang="en-US" altLang="ko-KR" sz="1600" dirty="0" smtClean="0">
                <a:solidFill>
                  <a:srgbClr val="FF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‘</a:t>
            </a:r>
            <a:r>
              <a:rPr lang="ko-KR" altLang="en-US" sz="1600" dirty="0" smtClean="0">
                <a:solidFill>
                  <a:srgbClr val="FF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서울시</a:t>
            </a:r>
            <a:r>
              <a:rPr lang="en-US" altLang="ko-KR" sz="1600" dirty="0" smtClean="0">
                <a:solidFill>
                  <a:srgbClr val="FF000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’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데이터 위주로 수집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ED6B54D-68D2-4608-A9E3-8F9DADF1558A}"/>
              </a:ext>
            </a:extLst>
          </p:cNvPr>
          <p:cNvSpPr/>
          <p:nvPr/>
        </p:nvSpPr>
        <p:spPr>
          <a:xfrm>
            <a:off x="638859" y="706311"/>
            <a:ext cx="1646753" cy="465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데이터 수집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EB90C9BB-5275-4429-AC60-6A123CC54FE6}"/>
              </a:ext>
            </a:extLst>
          </p:cNvPr>
          <p:cNvSpPr/>
          <p:nvPr/>
        </p:nvSpPr>
        <p:spPr>
          <a:xfrm>
            <a:off x="1194764" y="1344980"/>
            <a:ext cx="36728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[</a:t>
            </a:r>
            <a:r>
              <a:rPr lang="ko-KR" altLang="en-US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서울교통공사</a:t>
            </a:r>
            <a:r>
              <a:rPr lang="en-US" altLang="ko-KR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_</a:t>
            </a:r>
            <a:r>
              <a:rPr lang="ko-KR" altLang="en-US" sz="16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승하차순위</a:t>
            </a:r>
            <a:r>
              <a:rPr lang="en-US" altLang="ko-KR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_20221231]</a:t>
            </a:r>
            <a:endParaRPr lang="ko-KR" altLang="en-US" sz="1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DA0AA70D-7B9F-4A6E-87FA-043E3D520EAC}"/>
              </a:ext>
            </a:extLst>
          </p:cNvPr>
          <p:cNvSpPr/>
          <p:nvPr/>
        </p:nvSpPr>
        <p:spPr>
          <a:xfrm>
            <a:off x="6056987" y="1344980"/>
            <a:ext cx="44935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[</a:t>
            </a:r>
            <a:r>
              <a:rPr lang="ko-KR" altLang="en-US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국가철도공단</a:t>
            </a:r>
            <a:r>
              <a:rPr lang="en-US" altLang="ko-KR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_</a:t>
            </a:r>
            <a:r>
              <a:rPr lang="ko-KR" altLang="en-US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수도권</a:t>
            </a:r>
            <a:r>
              <a:rPr lang="en-US" altLang="ko-KR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1</a:t>
            </a:r>
            <a:r>
              <a:rPr lang="ko-KR" altLang="en-US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호선</a:t>
            </a:r>
            <a:r>
              <a:rPr lang="en-US" altLang="ko-KR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_</a:t>
            </a:r>
            <a:r>
              <a:rPr lang="ko-KR" altLang="en-US" sz="16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역위치</a:t>
            </a:r>
            <a:r>
              <a:rPr lang="en-US" altLang="ko-KR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_20221117]</a:t>
            </a:r>
            <a:endParaRPr lang="ko-KR" altLang="en-US" sz="1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86E8BAE9-BB83-42FD-9273-AABCC44354BC}"/>
              </a:ext>
            </a:extLst>
          </p:cNvPr>
          <p:cNvSpPr/>
          <p:nvPr/>
        </p:nvSpPr>
        <p:spPr>
          <a:xfrm>
            <a:off x="3031164" y="0"/>
            <a:ext cx="921834" cy="715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21308" y="69193"/>
            <a:ext cx="11671357" cy="334654"/>
            <a:chOff x="179722" y="28441"/>
            <a:chExt cx="11671357" cy="334654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179722" y="45351"/>
              <a:ext cx="1394549" cy="2995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 err="1">
                  <a:solidFill>
                    <a:schemeClr val="bg1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분석개요</a:t>
              </a:r>
              <a:r>
                <a:rPr lang="ko-KR" altLang="en-US" sz="1000" b="1" dirty="0">
                  <a:solidFill>
                    <a:schemeClr val="bg1">
                      <a:lumMod val="7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 및 배경</a:t>
              </a:r>
              <a:endParaRPr lang="en-US" altLang="ko-KR" sz="1000" b="1" dirty="0">
                <a:solidFill>
                  <a:schemeClr val="bg1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2548387" y="28441"/>
              <a:ext cx="1804216" cy="2995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데이터 </a:t>
              </a:r>
              <a:r>
                <a:rPr lang="ko-KR" altLang="en-US" sz="10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수집 </a:t>
              </a:r>
              <a:r>
                <a:rPr lang="ko-KR" altLang="en-US" sz="1000" b="1" dirty="0"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및 </a:t>
              </a:r>
              <a:r>
                <a:rPr lang="ko-KR" altLang="en-US" sz="1000" b="1" dirty="0" smtClean="0"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처리</a:t>
              </a:r>
              <a:endParaRPr lang="en-US" altLang="ko-KR" sz="10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8007865" y="63526"/>
              <a:ext cx="1576292" cy="2995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 smtClean="0">
                  <a:solidFill>
                    <a:schemeClr val="bg2">
                      <a:lumMod val="9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대안</a:t>
              </a:r>
              <a:endParaRPr lang="en-US" altLang="ko-KR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FA00699-5178-465A-9F3F-130CF1431F70}"/>
                </a:ext>
              </a:extLst>
            </p:cNvPr>
            <p:cNvSpPr/>
            <p:nvPr/>
          </p:nvSpPr>
          <p:spPr>
            <a:xfrm>
              <a:off x="10558273" y="64791"/>
              <a:ext cx="1292806" cy="2839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>
                  <a:solidFill>
                    <a:schemeClr val="bg2">
                      <a:lumMod val="9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참고자료</a:t>
              </a:r>
              <a:endParaRPr lang="en-US" altLang="ko-KR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692733F-7373-43DD-9125-622C4065D6D2}"/>
                </a:ext>
              </a:extLst>
            </p:cNvPr>
            <p:cNvSpPr/>
            <p:nvPr/>
          </p:nvSpPr>
          <p:spPr>
            <a:xfrm>
              <a:off x="5326719" y="62261"/>
              <a:ext cx="1707030" cy="2839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00" b="1" dirty="0">
                  <a:solidFill>
                    <a:schemeClr val="bg2">
                      <a:lumMod val="90000"/>
                    </a:schemeClr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데이터 분석 </a:t>
              </a:r>
              <a:endParaRPr lang="en-US" altLang="ko-KR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</p:grp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0644144"/>
              </p:ext>
            </p:extLst>
          </p:nvPr>
        </p:nvGraphicFramePr>
        <p:xfrm>
          <a:off x="1268660" y="1827987"/>
          <a:ext cx="1848464" cy="41351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2" name="매크로 사용 워크시트" r:id="rId4" imgW="3438525" imgH="11953875" progId="Excel.SheetMacroEnabled.12">
                  <p:embed/>
                </p:oleObj>
              </mc:Choice>
              <mc:Fallback>
                <p:oleObj name="매크로 사용 워크시트" r:id="rId4" imgW="3438525" imgH="11953875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68660" y="1827987"/>
                        <a:ext cx="1848464" cy="41351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2110028"/>
              </p:ext>
            </p:extLst>
          </p:nvPr>
        </p:nvGraphicFramePr>
        <p:xfrm>
          <a:off x="6221820" y="1827987"/>
          <a:ext cx="1957478" cy="41351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3" name="매크로 사용 워크시트" r:id="rId6" imgW="3438525" imgH="11953875" progId="Excel.SheetMacroEnabled.12">
                  <p:embed/>
                </p:oleObj>
              </mc:Choice>
              <mc:Fallback>
                <p:oleObj name="매크로 사용 워크시트" r:id="rId6" imgW="3438525" imgH="11953875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21820" y="1827987"/>
                        <a:ext cx="1957478" cy="41351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202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0D39B968-D198-4FA3-A62F-0834F91E1FC3}"/>
              </a:ext>
            </a:extLst>
          </p:cNvPr>
          <p:cNvSpPr/>
          <p:nvPr/>
        </p:nvSpPr>
        <p:spPr>
          <a:xfrm>
            <a:off x="394639" y="706311"/>
            <a:ext cx="1784357" cy="465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시각화</a:t>
            </a:r>
            <a:endParaRPr lang="en-US" altLang="ko-KR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C2A9947B-E384-4A7D-9E8E-59D08CD14F4F}"/>
              </a:ext>
            </a:extLst>
          </p:cNvPr>
          <p:cNvCxnSpPr>
            <a:cxnSpLocks/>
          </p:cNvCxnSpPr>
          <p:nvPr/>
        </p:nvCxnSpPr>
        <p:spPr>
          <a:xfrm flipV="1">
            <a:off x="476174" y="782673"/>
            <a:ext cx="0" cy="380059"/>
          </a:xfrm>
          <a:prstGeom prst="line">
            <a:avLst/>
          </a:prstGeom>
          <a:ln w="317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사각형: 둥근 모서리 16">
            <a:extLst>
              <a:ext uri="{FF2B5EF4-FFF2-40B4-BE49-F238E27FC236}">
                <a16:creationId xmlns:a16="http://schemas.microsoft.com/office/drawing/2014/main" id="{E55D366A-95B7-4691-A092-9013577A1EF2}"/>
              </a:ext>
            </a:extLst>
          </p:cNvPr>
          <p:cNvSpPr/>
          <p:nvPr/>
        </p:nvSpPr>
        <p:spPr>
          <a:xfrm>
            <a:off x="9783396" y="5329768"/>
            <a:ext cx="1963274" cy="1195622"/>
          </a:xfrm>
          <a:prstGeom prst="roundRect">
            <a:avLst>
              <a:gd name="adj" fmla="val 18287"/>
            </a:avLst>
          </a:prstGeom>
          <a:solidFill>
            <a:srgbClr val="ADCDE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powerBI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를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통해 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대시보드 생성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25FCC1B7-B0AD-458C-9E9B-0ED5F1754C80}"/>
              </a:ext>
            </a:extLst>
          </p:cNvPr>
          <p:cNvSpPr/>
          <p:nvPr/>
        </p:nvSpPr>
        <p:spPr>
          <a:xfrm>
            <a:off x="184731" y="43605"/>
            <a:ext cx="1394549" cy="293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 err="1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분석개요</a:t>
            </a:r>
            <a:r>
              <a:rPr lang="ko-KR" altLang="en-US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및 배경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88F3938E-5477-4D89-BDF6-D8E228CFFC7E}"/>
              </a:ext>
            </a:extLst>
          </p:cNvPr>
          <p:cNvSpPr/>
          <p:nvPr/>
        </p:nvSpPr>
        <p:spPr>
          <a:xfrm>
            <a:off x="2526042" y="28441"/>
            <a:ext cx="1804216" cy="299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데이터 수집 및 </a:t>
            </a:r>
            <a:r>
              <a:rPr lang="ko-KR" altLang="en-US" sz="1000" b="1" dirty="0" smtClean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처리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B839A4C-D7F1-43F7-A3D6-91621EBD83CA}"/>
              </a:ext>
            </a:extLst>
          </p:cNvPr>
          <p:cNvSpPr/>
          <p:nvPr/>
        </p:nvSpPr>
        <p:spPr>
          <a:xfrm>
            <a:off x="5277020" y="52133"/>
            <a:ext cx="1707030" cy="299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데이터 분석 </a:t>
            </a:r>
            <a:endParaRPr lang="en-US" altLang="ko-KR" sz="1000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59" name="Rectangle 4">
            <a:extLst>
              <a:ext uri="{FF2B5EF4-FFF2-40B4-BE49-F238E27FC236}">
                <a16:creationId xmlns:a16="http://schemas.microsoft.com/office/drawing/2014/main" id="{0F165CF6-EF47-4C32-AA05-0AE83DC697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76999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MathJax_Main"/>
              </a:rPr>
              <a:t/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MathJax_Main"/>
              </a:rPr>
            </a:b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009A207-59FF-4B22-AD9A-615AFA8C1B87}"/>
              </a:ext>
            </a:extLst>
          </p:cNvPr>
          <p:cNvSpPr/>
          <p:nvPr/>
        </p:nvSpPr>
        <p:spPr>
          <a:xfrm>
            <a:off x="7930812" y="52614"/>
            <a:ext cx="1576292" cy="2839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대안과 기대효과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D2B5913-EC45-4551-A9EC-76A9EDA80B26}"/>
              </a:ext>
            </a:extLst>
          </p:cNvPr>
          <p:cNvSpPr/>
          <p:nvPr/>
        </p:nvSpPr>
        <p:spPr>
          <a:xfrm>
            <a:off x="10453864" y="67296"/>
            <a:ext cx="1292806" cy="2839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참고자료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D3EF2C7-872B-4B7C-A4D5-3FC1D3C7BECC}"/>
              </a:ext>
            </a:extLst>
          </p:cNvPr>
          <p:cNvSpPr/>
          <p:nvPr/>
        </p:nvSpPr>
        <p:spPr>
          <a:xfrm>
            <a:off x="5669618" y="-33291"/>
            <a:ext cx="921834" cy="715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2" name="그림 1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639" y="1247992"/>
            <a:ext cx="9388757" cy="546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755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179722" y="44425"/>
            <a:ext cx="1394549" cy="293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 err="1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분석개요</a:t>
            </a:r>
            <a:r>
              <a:rPr lang="ko-KR" altLang="en-US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및 배경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2532411" y="28441"/>
            <a:ext cx="180421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데이터 수집 및 </a:t>
            </a:r>
            <a:r>
              <a:rPr lang="ko-KR" altLang="en-US" sz="1000" b="1" dirty="0" smtClean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처리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7959937" y="73398"/>
            <a:ext cx="1576292" cy="299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대안</a:t>
            </a:r>
            <a:endParaRPr lang="en-US" altLang="ko-KR" sz="1000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8287165" y="8643"/>
            <a:ext cx="921834" cy="715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B9BD5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7A62D4A2-AC0D-FDBC-4791-CF0027EB0EFF}"/>
              </a:ext>
            </a:extLst>
          </p:cNvPr>
          <p:cNvCxnSpPr>
            <a:cxnSpLocks/>
          </p:cNvCxnSpPr>
          <p:nvPr/>
        </p:nvCxnSpPr>
        <p:spPr>
          <a:xfrm flipV="1">
            <a:off x="476174" y="782673"/>
            <a:ext cx="0" cy="380059"/>
          </a:xfrm>
          <a:prstGeom prst="line">
            <a:avLst/>
          </a:prstGeom>
          <a:ln w="317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C9B0D3A-712F-458F-896B-A561B2BE6D97}"/>
              </a:ext>
            </a:extLst>
          </p:cNvPr>
          <p:cNvSpPr/>
          <p:nvPr/>
        </p:nvSpPr>
        <p:spPr>
          <a:xfrm>
            <a:off x="1022158" y="1370351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대안제시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9B7025B-619A-41AB-821D-78B447BD3C85}"/>
              </a:ext>
            </a:extLst>
          </p:cNvPr>
          <p:cNvSpPr/>
          <p:nvPr/>
        </p:nvSpPr>
        <p:spPr>
          <a:xfrm>
            <a:off x="394639" y="706311"/>
            <a:ext cx="1420972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4FE6447-CD9E-4344-9BBF-1ED1256FCFDA}"/>
              </a:ext>
            </a:extLst>
          </p:cNvPr>
          <p:cNvSpPr/>
          <p:nvPr/>
        </p:nvSpPr>
        <p:spPr>
          <a:xfrm>
            <a:off x="394639" y="706311"/>
            <a:ext cx="1420972" cy="465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대안</a:t>
            </a:r>
            <a:endParaRPr lang="en-US" altLang="ko-KR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E67172C-1933-40FB-B2E0-9926503D5ECA}"/>
              </a:ext>
            </a:extLst>
          </p:cNvPr>
          <p:cNvSpPr/>
          <p:nvPr/>
        </p:nvSpPr>
        <p:spPr>
          <a:xfrm>
            <a:off x="10494368" y="66903"/>
            <a:ext cx="1292806" cy="2839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참고자료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45" name="Google Shape;193;p6">
            <a:extLst>
              <a:ext uri="{FF2B5EF4-FFF2-40B4-BE49-F238E27FC236}">
                <a16:creationId xmlns:a16="http://schemas.microsoft.com/office/drawing/2014/main" id="{9445116F-D706-4320-B592-13CFEBAEBEF9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>
            <a:off x="555815" y="1320903"/>
            <a:ext cx="402240" cy="36868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TextBox 19">
            <a:extLst>
              <a:ext uri="{FF2B5EF4-FFF2-40B4-BE49-F238E27FC236}">
                <a16:creationId xmlns:a16="http://schemas.microsoft.com/office/drawing/2014/main" id="{3F1BC8C5-D1D4-4BCD-91CE-2EE33A2ABEBB}"/>
              </a:ext>
            </a:extLst>
          </p:cNvPr>
          <p:cNvSpPr txBox="1"/>
          <p:nvPr/>
        </p:nvSpPr>
        <p:spPr>
          <a:xfrm>
            <a:off x="7858874" y="6336881"/>
            <a:ext cx="3928300" cy="33855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Calibri"/>
              </a:rPr>
              <a:t>[</a:t>
            </a:r>
            <a:r>
              <a:rPr lang="ko-KR" altLang="en-US" sz="1600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Calibri"/>
              </a:rPr>
              <a:t>지하철 혼잡도 예측 알림 예시</a:t>
            </a:r>
            <a:r>
              <a:rPr lang="en-US" altLang="ko-KR" sz="1600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]</a:t>
            </a:r>
            <a:endParaRPr lang="ko-KR" sz="1600" dirty="0">
              <a:latin typeface="여기어때 잘난체 OTF" panose="020B0600000101010101" pitchFamily="34" charset="-127"/>
              <a:ea typeface="여기어때 잘난체 OTF" panose="020B0600000101010101" pitchFamily="34" charset="-127"/>
              <a:cs typeface="Calibri"/>
            </a:endParaRPr>
          </a:p>
        </p:txBody>
      </p:sp>
      <p:sp>
        <p:nvSpPr>
          <p:cNvPr id="76" name="TextBox 19">
            <a:extLst>
              <a:ext uri="{FF2B5EF4-FFF2-40B4-BE49-F238E27FC236}">
                <a16:creationId xmlns:a16="http://schemas.microsoft.com/office/drawing/2014/main" id="{F522F43B-72F7-4F41-9982-939F7E2BC615}"/>
              </a:ext>
            </a:extLst>
          </p:cNvPr>
          <p:cNvSpPr txBox="1"/>
          <p:nvPr/>
        </p:nvSpPr>
        <p:spPr>
          <a:xfrm>
            <a:off x="5146765" y="6336881"/>
            <a:ext cx="2518277" cy="33855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Calibri"/>
              </a:rPr>
              <a:t>[</a:t>
            </a:r>
            <a:r>
              <a:rPr lang="ko-KR" altLang="en-US" sz="1600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Calibri"/>
              </a:rPr>
              <a:t>지하철 좌석 </a:t>
            </a:r>
            <a:r>
              <a:rPr lang="ko-KR" altLang="en-US" sz="1600" dirty="0" err="1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Calibri"/>
              </a:rPr>
              <a:t>어플</a:t>
            </a:r>
            <a:r>
              <a:rPr lang="ko-KR" altLang="en-US" sz="1600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Calibri"/>
              </a:rPr>
              <a:t> 예시</a:t>
            </a:r>
            <a:r>
              <a:rPr lang="en-US" altLang="ko-KR" sz="1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]</a:t>
            </a:r>
            <a:endParaRPr lang="ko-KR" sz="1600" dirty="0">
              <a:latin typeface="여기어때 잘난체 OTF" panose="020B0600000101010101" pitchFamily="34" charset="-127"/>
              <a:ea typeface="여기어때 잘난체 OTF" panose="020B0600000101010101" pitchFamily="34" charset="-127"/>
              <a:cs typeface="Calibri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D102435C-50C8-470E-BB42-79924D3EA41B}"/>
              </a:ext>
            </a:extLst>
          </p:cNvPr>
          <p:cNvSpPr/>
          <p:nvPr/>
        </p:nvSpPr>
        <p:spPr>
          <a:xfrm>
            <a:off x="573412" y="2060140"/>
            <a:ext cx="3701109" cy="1955031"/>
          </a:xfrm>
          <a:prstGeom prst="rect">
            <a:avLst/>
          </a:prstGeom>
          <a:noFill/>
          <a:ln w="28575" cap="rnd" cmpd="sng">
            <a:round/>
            <a:extLst>
              <a:ext uri="{C807C97D-BFC1-408E-A445-0C87EB9F89A2}">
                <ask:lineSketchStyleProps xmlns="" xmlns:ask="http://schemas.microsoft.com/office/drawing/2018/sketchyshapes" sd="1219033472">
                  <a:custGeom>
                    <a:avLst/>
                    <a:gdLst>
                      <a:gd name="connsiteX0" fmla="*/ 0 w 4479806"/>
                      <a:gd name="connsiteY0" fmla="*/ 0 h 4220797"/>
                      <a:gd name="connsiteX1" fmla="*/ 4479806 w 4479806"/>
                      <a:gd name="connsiteY1" fmla="*/ 0 h 4220797"/>
                      <a:gd name="connsiteX2" fmla="*/ 4479806 w 4479806"/>
                      <a:gd name="connsiteY2" fmla="*/ 4220797 h 4220797"/>
                      <a:gd name="connsiteX3" fmla="*/ 0 w 4479806"/>
                      <a:gd name="connsiteY3" fmla="*/ 4220797 h 4220797"/>
                      <a:gd name="connsiteX4" fmla="*/ 0 w 4479806"/>
                      <a:gd name="connsiteY4" fmla="*/ 0 h 4220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79806" h="4220797" extrusionOk="0">
                        <a:moveTo>
                          <a:pt x="0" y="0"/>
                        </a:moveTo>
                        <a:cubicBezTo>
                          <a:pt x="1057497" y="118645"/>
                          <a:pt x="2772285" y="116012"/>
                          <a:pt x="4479806" y="0"/>
                        </a:cubicBezTo>
                        <a:cubicBezTo>
                          <a:pt x="4346924" y="1438622"/>
                          <a:pt x="4564757" y="3607920"/>
                          <a:pt x="4479806" y="4220797"/>
                        </a:cubicBezTo>
                        <a:cubicBezTo>
                          <a:pt x="3660612" y="4355397"/>
                          <a:pt x="1182402" y="4063601"/>
                          <a:pt x="0" y="4220797"/>
                        </a:cubicBezTo>
                        <a:cubicBezTo>
                          <a:pt x="-20187" y="3187546"/>
                          <a:pt x="-152480" y="210502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9" name="그룹 1014">
            <a:extLst>
              <a:ext uri="{FF2B5EF4-FFF2-40B4-BE49-F238E27FC236}">
                <a16:creationId xmlns:a16="http://schemas.microsoft.com/office/drawing/2014/main" id="{61C64AB0-DD80-4909-9EA9-823F1AF558F6}"/>
              </a:ext>
            </a:extLst>
          </p:cNvPr>
          <p:cNvGrpSpPr/>
          <p:nvPr/>
        </p:nvGrpSpPr>
        <p:grpSpPr>
          <a:xfrm>
            <a:off x="645751" y="2939204"/>
            <a:ext cx="3562097" cy="1007738"/>
            <a:chOff x="9614860" y="2351003"/>
            <a:chExt cx="7636155" cy="833301"/>
          </a:xfrm>
        </p:grpSpPr>
        <p:pic>
          <p:nvPicPr>
            <p:cNvPr id="80" name="Object 48">
              <a:extLst>
                <a:ext uri="{FF2B5EF4-FFF2-40B4-BE49-F238E27FC236}">
                  <a16:creationId xmlns:a16="http://schemas.microsoft.com/office/drawing/2014/main" id="{8E982EAD-EFE8-4514-90F4-148354CC0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614860" y="2351003"/>
              <a:ext cx="7636155" cy="833301"/>
            </a:xfrm>
            <a:prstGeom prst="rect">
              <a:avLst/>
            </a:prstGeom>
          </p:spPr>
        </p:pic>
      </p:grp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E024F36A-854C-4673-849D-1A60FB6688DF}"/>
              </a:ext>
            </a:extLst>
          </p:cNvPr>
          <p:cNvSpPr/>
          <p:nvPr/>
        </p:nvSpPr>
        <p:spPr>
          <a:xfrm>
            <a:off x="801456" y="2343968"/>
            <a:ext cx="326516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지하철 혼잡도 예측 알림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63" name="그룹 1008">
            <a:extLst>
              <a:ext uri="{FF2B5EF4-FFF2-40B4-BE49-F238E27FC236}">
                <a16:creationId xmlns:a16="http://schemas.microsoft.com/office/drawing/2014/main" id="{3B783E4C-BBCF-4B78-B46D-CBCF7A206840}"/>
              </a:ext>
            </a:extLst>
          </p:cNvPr>
          <p:cNvGrpSpPr/>
          <p:nvPr/>
        </p:nvGrpSpPr>
        <p:grpSpPr>
          <a:xfrm>
            <a:off x="1793830" y="1833096"/>
            <a:ext cx="1292754" cy="435474"/>
            <a:chOff x="12424292" y="1130778"/>
            <a:chExt cx="2078705" cy="700227"/>
          </a:xfrm>
          <a:noFill/>
        </p:grpSpPr>
        <p:pic>
          <p:nvPicPr>
            <p:cNvPr id="65" name="Object 23">
              <a:extLst>
                <a:ext uri="{FF2B5EF4-FFF2-40B4-BE49-F238E27FC236}">
                  <a16:creationId xmlns:a16="http://schemas.microsoft.com/office/drawing/2014/main" id="{2DD6F8A4-107E-4323-9C2C-DCF3BAFE6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2424292" y="1130778"/>
              <a:ext cx="2078705" cy="700227"/>
            </a:xfrm>
            <a:prstGeom prst="rect">
              <a:avLst/>
            </a:prstGeom>
            <a:grpFill/>
          </p:spPr>
        </p:pic>
      </p:grp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75304F77-CB67-4956-85B7-4748039E60CD}"/>
              </a:ext>
            </a:extLst>
          </p:cNvPr>
          <p:cNvSpPr/>
          <p:nvPr/>
        </p:nvSpPr>
        <p:spPr>
          <a:xfrm>
            <a:off x="1775568" y="1842751"/>
            <a:ext cx="13292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대안제시</a:t>
            </a:r>
            <a:r>
              <a:rPr lang="en-US" altLang="ko-KR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1</a:t>
            </a:r>
            <a:endParaRPr lang="ko-KR" altLang="en-US" dirty="0"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092BD04E-411D-40D4-8291-80E951282EEE}"/>
              </a:ext>
            </a:extLst>
          </p:cNvPr>
          <p:cNvCxnSpPr>
            <a:cxnSpLocks/>
          </p:cNvCxnSpPr>
          <p:nvPr/>
        </p:nvCxnSpPr>
        <p:spPr>
          <a:xfrm>
            <a:off x="4952932" y="2025280"/>
            <a:ext cx="0" cy="4336603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37EE4FA8-DE1A-48F7-A534-C4B0F761CD2A}"/>
              </a:ext>
            </a:extLst>
          </p:cNvPr>
          <p:cNvSpPr/>
          <p:nvPr/>
        </p:nvSpPr>
        <p:spPr>
          <a:xfrm>
            <a:off x="676202" y="3164297"/>
            <a:ext cx="352212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프로그래밍 및 자동화를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통해</a:t>
            </a: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수집된 데이터를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이용한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예측 알림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114" name="그룹 1014">
            <a:extLst>
              <a:ext uri="{FF2B5EF4-FFF2-40B4-BE49-F238E27FC236}">
                <a16:creationId xmlns:a16="http://schemas.microsoft.com/office/drawing/2014/main" id="{4B1857FF-98EB-4F60-911A-4955B5D69D36}"/>
              </a:ext>
            </a:extLst>
          </p:cNvPr>
          <p:cNvGrpSpPr/>
          <p:nvPr/>
        </p:nvGrpSpPr>
        <p:grpSpPr>
          <a:xfrm>
            <a:off x="627249" y="5329143"/>
            <a:ext cx="3562097" cy="1007738"/>
            <a:chOff x="9614860" y="2351003"/>
            <a:chExt cx="7636155" cy="833301"/>
          </a:xfrm>
        </p:grpSpPr>
        <p:pic>
          <p:nvPicPr>
            <p:cNvPr id="115" name="Object 48">
              <a:extLst>
                <a:ext uri="{FF2B5EF4-FFF2-40B4-BE49-F238E27FC236}">
                  <a16:creationId xmlns:a16="http://schemas.microsoft.com/office/drawing/2014/main" id="{4D320CAD-844C-4D3A-A04B-93659CB34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614860" y="2351003"/>
              <a:ext cx="7636155" cy="833301"/>
            </a:xfrm>
            <a:prstGeom prst="rect">
              <a:avLst/>
            </a:prstGeom>
          </p:spPr>
        </p:pic>
      </p:grp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20170F2A-7DEC-4009-A07B-D73932FDC35E}"/>
              </a:ext>
            </a:extLst>
          </p:cNvPr>
          <p:cNvSpPr/>
          <p:nvPr/>
        </p:nvSpPr>
        <p:spPr>
          <a:xfrm>
            <a:off x="554910" y="4450079"/>
            <a:ext cx="3701109" cy="1955031"/>
          </a:xfrm>
          <a:prstGeom prst="rect">
            <a:avLst/>
          </a:prstGeom>
          <a:noFill/>
          <a:ln w="28575" cap="rnd" cmpd="sng">
            <a:round/>
            <a:extLst>
              <a:ext uri="{C807C97D-BFC1-408E-A445-0C87EB9F89A2}">
                <ask:lineSketchStyleProps xmlns="" xmlns:ask="http://schemas.microsoft.com/office/drawing/2018/sketchyshapes" sd="1219033472">
                  <a:custGeom>
                    <a:avLst/>
                    <a:gdLst>
                      <a:gd name="connsiteX0" fmla="*/ 0 w 4479806"/>
                      <a:gd name="connsiteY0" fmla="*/ 0 h 4220797"/>
                      <a:gd name="connsiteX1" fmla="*/ 4479806 w 4479806"/>
                      <a:gd name="connsiteY1" fmla="*/ 0 h 4220797"/>
                      <a:gd name="connsiteX2" fmla="*/ 4479806 w 4479806"/>
                      <a:gd name="connsiteY2" fmla="*/ 4220797 h 4220797"/>
                      <a:gd name="connsiteX3" fmla="*/ 0 w 4479806"/>
                      <a:gd name="connsiteY3" fmla="*/ 4220797 h 4220797"/>
                      <a:gd name="connsiteX4" fmla="*/ 0 w 4479806"/>
                      <a:gd name="connsiteY4" fmla="*/ 0 h 4220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79806" h="4220797" extrusionOk="0">
                        <a:moveTo>
                          <a:pt x="0" y="0"/>
                        </a:moveTo>
                        <a:cubicBezTo>
                          <a:pt x="1057497" y="118645"/>
                          <a:pt x="2772285" y="116012"/>
                          <a:pt x="4479806" y="0"/>
                        </a:cubicBezTo>
                        <a:cubicBezTo>
                          <a:pt x="4346924" y="1438622"/>
                          <a:pt x="4564757" y="3607920"/>
                          <a:pt x="4479806" y="4220797"/>
                        </a:cubicBezTo>
                        <a:cubicBezTo>
                          <a:pt x="3660612" y="4355397"/>
                          <a:pt x="1182402" y="4063601"/>
                          <a:pt x="0" y="4220797"/>
                        </a:cubicBezTo>
                        <a:cubicBezTo>
                          <a:pt x="-20187" y="3187546"/>
                          <a:pt x="-152480" y="210502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52552A41-B097-470A-A483-7D5725862557}"/>
              </a:ext>
            </a:extLst>
          </p:cNvPr>
          <p:cNvSpPr/>
          <p:nvPr/>
        </p:nvSpPr>
        <p:spPr>
          <a:xfrm>
            <a:off x="688576" y="4732076"/>
            <a:ext cx="34534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지하철 좌석 </a:t>
            </a:r>
            <a:r>
              <a:rPr lang="ko-KR" altLang="en-US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어플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pSp>
        <p:nvGrpSpPr>
          <p:cNvPr id="117" name="그룹 1008">
            <a:extLst>
              <a:ext uri="{FF2B5EF4-FFF2-40B4-BE49-F238E27FC236}">
                <a16:creationId xmlns:a16="http://schemas.microsoft.com/office/drawing/2014/main" id="{0A7368D6-0D86-4CA0-B282-0886710A2F4D}"/>
              </a:ext>
            </a:extLst>
          </p:cNvPr>
          <p:cNvGrpSpPr/>
          <p:nvPr/>
        </p:nvGrpSpPr>
        <p:grpSpPr>
          <a:xfrm>
            <a:off x="1775328" y="4223035"/>
            <a:ext cx="1292754" cy="435474"/>
            <a:chOff x="12424292" y="1130778"/>
            <a:chExt cx="2078705" cy="700227"/>
          </a:xfrm>
          <a:solidFill>
            <a:schemeClr val="bg1"/>
          </a:solidFill>
        </p:grpSpPr>
        <p:pic>
          <p:nvPicPr>
            <p:cNvPr id="118" name="Object 23">
              <a:extLst>
                <a:ext uri="{FF2B5EF4-FFF2-40B4-BE49-F238E27FC236}">
                  <a16:creationId xmlns:a16="http://schemas.microsoft.com/office/drawing/2014/main" id="{21627938-0962-4B06-B7CB-E664A011F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2424292" y="1130778"/>
              <a:ext cx="2078705" cy="700227"/>
            </a:xfrm>
            <a:prstGeom prst="rect">
              <a:avLst/>
            </a:prstGeom>
            <a:grpFill/>
          </p:spPr>
        </p:pic>
      </p:grp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5AAABCF2-B2B8-401C-B5C2-BADA9F5E67C3}"/>
              </a:ext>
            </a:extLst>
          </p:cNvPr>
          <p:cNvSpPr/>
          <p:nvPr/>
        </p:nvSpPr>
        <p:spPr>
          <a:xfrm>
            <a:off x="1757066" y="4232690"/>
            <a:ext cx="13292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대안제시</a:t>
            </a:r>
            <a:r>
              <a:rPr lang="en-US" altLang="ko-KR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</a:t>
            </a:r>
            <a:endParaRPr lang="ko-KR" altLang="en-US" dirty="0"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9846B7E-043A-407B-AC5E-F88D970809A8}"/>
              </a:ext>
            </a:extLst>
          </p:cNvPr>
          <p:cNvSpPr/>
          <p:nvPr/>
        </p:nvSpPr>
        <p:spPr>
          <a:xfrm>
            <a:off x="644403" y="5562062"/>
            <a:ext cx="35221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공공데이터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등을 인공지능 수식으로 계산해 빈 자리를 안내하는 </a:t>
            </a:r>
            <a:r>
              <a:rPr lang="ko-KR" alt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어플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459EE402-9837-4E67-9EAC-3B83F89CD056}"/>
              </a:ext>
            </a:extLst>
          </p:cNvPr>
          <p:cNvSpPr/>
          <p:nvPr/>
        </p:nvSpPr>
        <p:spPr>
          <a:xfrm>
            <a:off x="5294767" y="60409"/>
            <a:ext cx="1707030" cy="2839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데이터 분석 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8175" y="906046"/>
            <a:ext cx="2206867" cy="534888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4601" y="906046"/>
            <a:ext cx="4002573" cy="542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295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307108" y="706311"/>
            <a:ext cx="1420972" cy="437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A62D4A2-AC0D-FDBC-4791-CF0027EB0EFF}"/>
              </a:ext>
            </a:extLst>
          </p:cNvPr>
          <p:cNvCxnSpPr>
            <a:cxnSpLocks/>
          </p:cNvCxnSpPr>
          <p:nvPr/>
        </p:nvCxnSpPr>
        <p:spPr>
          <a:xfrm flipV="1">
            <a:off x="476174" y="782673"/>
            <a:ext cx="0" cy="380059"/>
          </a:xfrm>
          <a:prstGeom prst="line">
            <a:avLst/>
          </a:prstGeom>
          <a:ln w="317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2CFBD4D-60DD-4444-9D3A-269D3F2FB8F7}"/>
              </a:ext>
            </a:extLst>
          </p:cNvPr>
          <p:cNvSpPr/>
          <p:nvPr/>
        </p:nvSpPr>
        <p:spPr>
          <a:xfrm>
            <a:off x="493583" y="707044"/>
            <a:ext cx="2580357" cy="465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데이터 목록과 출처</a:t>
            </a:r>
            <a:endParaRPr lang="en-US" altLang="ko-KR" b="1" dirty="0">
              <a:solidFill>
                <a:schemeClr val="tx1">
                  <a:lumMod val="85000"/>
                  <a:lumOff val="1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67C5943-E2F6-4226-9C43-6D4EB00F9F09}"/>
              </a:ext>
            </a:extLst>
          </p:cNvPr>
          <p:cNvSpPr/>
          <p:nvPr/>
        </p:nvSpPr>
        <p:spPr>
          <a:xfrm>
            <a:off x="307108" y="1518760"/>
            <a:ext cx="11499849" cy="481237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159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분석도구</a:t>
            </a:r>
            <a:endParaRPr lang="ko-KR" alt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46" name="표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9350720"/>
              </p:ext>
            </p:extLst>
          </p:nvPr>
        </p:nvGraphicFramePr>
        <p:xfrm>
          <a:off x="451819" y="1825157"/>
          <a:ext cx="11085008" cy="204212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981151">
                  <a:extLst>
                    <a:ext uri="{9D8B030D-6E8A-4147-A177-3AD203B41FA5}">
                      <a16:colId xmlns:a16="http://schemas.microsoft.com/office/drawing/2014/main" val="932587360"/>
                    </a:ext>
                  </a:extLst>
                </a:gridCol>
                <a:gridCol w="6477000">
                  <a:extLst>
                    <a:ext uri="{9D8B030D-6E8A-4147-A177-3AD203B41FA5}">
                      <a16:colId xmlns:a16="http://schemas.microsoft.com/office/drawing/2014/main" val="213223542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805700332"/>
                    </a:ext>
                  </a:extLst>
                </a:gridCol>
                <a:gridCol w="2140957">
                  <a:extLst>
                    <a:ext uri="{9D8B030D-6E8A-4147-A177-3AD203B41FA5}">
                      <a16:colId xmlns:a16="http://schemas.microsoft.com/office/drawing/2014/main" val="4045417679"/>
                    </a:ext>
                  </a:extLst>
                </a:gridCol>
              </a:tblGrid>
              <a:tr h="40842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/>
                        <a:t>Index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사용 데이터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파일 형식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출처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999118"/>
                  </a:ext>
                </a:extLst>
              </a:tr>
              <a:tr h="4084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en-US" altLang="ko-KR" sz="1600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 smtClean="0"/>
                        <a:t>서울교통공사</a:t>
                      </a:r>
                      <a:r>
                        <a:rPr lang="en-US" altLang="ko-KR" sz="1600" dirty="0" smtClean="0"/>
                        <a:t>_</a:t>
                      </a:r>
                      <a:r>
                        <a:rPr lang="ko-KR" altLang="en-US" sz="1600" dirty="0" err="1" smtClean="0"/>
                        <a:t>역별</a:t>
                      </a:r>
                      <a:r>
                        <a:rPr lang="ko-KR" altLang="en-US" sz="1600" dirty="0" smtClean="0"/>
                        <a:t> 일별 시간대별 </a:t>
                      </a:r>
                      <a:r>
                        <a:rPr lang="ko-KR" altLang="en-US" sz="1600" dirty="0" err="1" smtClean="0"/>
                        <a:t>승하차인원</a:t>
                      </a:r>
                      <a:r>
                        <a:rPr lang="ko-KR" altLang="en-US" sz="1600" dirty="0" smtClean="0"/>
                        <a:t> 정보</a:t>
                      </a:r>
                      <a:r>
                        <a:rPr lang="en-US" altLang="ko-KR" sz="1600" dirty="0" smtClean="0"/>
                        <a:t>_20230430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/>
                        <a:t>csv</a:t>
                      </a:r>
                      <a:endParaRPr lang="ko-KR" altLang="en-US" sz="1800" b="0" i="0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259002"/>
                  </a:ext>
                </a:extLst>
              </a:tr>
              <a:tr h="4084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</a:t>
                      </a:r>
                      <a:endParaRPr lang="ko-KR" altLang="en-US" sz="1600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 smtClean="0"/>
                        <a:t>서울교통공사</a:t>
                      </a:r>
                      <a:r>
                        <a:rPr lang="en-US" altLang="ko-KR" sz="1600" dirty="0" smtClean="0"/>
                        <a:t>_</a:t>
                      </a:r>
                      <a:r>
                        <a:rPr lang="ko-KR" altLang="en-US" sz="1600" dirty="0" smtClean="0"/>
                        <a:t>지하철혼잡도정보</a:t>
                      </a:r>
                      <a:r>
                        <a:rPr lang="en-US" altLang="ko-KR" sz="1600" dirty="0" smtClean="0"/>
                        <a:t>_20221231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csv</a:t>
                      </a:r>
                      <a:endParaRPr lang="ko-KR" altLang="en-US" sz="1800" b="0" i="0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313930"/>
                  </a:ext>
                </a:extLst>
              </a:tr>
              <a:tr h="4084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3</a:t>
                      </a:r>
                      <a:endParaRPr lang="ko-KR" altLang="en-US" sz="1600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 smtClean="0"/>
                        <a:t>국가철도공단</a:t>
                      </a:r>
                      <a:r>
                        <a:rPr lang="en-US" altLang="ko-KR" sz="1600" dirty="0" smtClean="0"/>
                        <a:t>_</a:t>
                      </a:r>
                      <a:r>
                        <a:rPr lang="ko-KR" altLang="en-US" sz="1600" dirty="0" smtClean="0"/>
                        <a:t>수도권</a:t>
                      </a:r>
                      <a:r>
                        <a:rPr lang="en-US" altLang="ko-KR" sz="1600" dirty="0" smtClean="0"/>
                        <a:t>1</a:t>
                      </a:r>
                      <a:r>
                        <a:rPr lang="ko-KR" altLang="en-US" sz="1600" dirty="0" smtClean="0"/>
                        <a:t>호선</a:t>
                      </a:r>
                      <a:r>
                        <a:rPr lang="en-US" altLang="ko-KR" sz="1600" dirty="0" smtClean="0"/>
                        <a:t>_</a:t>
                      </a:r>
                      <a:r>
                        <a:rPr lang="ko-KR" altLang="en-US" sz="1600" dirty="0" err="1" smtClean="0"/>
                        <a:t>역위치</a:t>
                      </a:r>
                      <a:r>
                        <a:rPr lang="en-US" altLang="ko-KR" sz="1600" dirty="0" smtClean="0"/>
                        <a:t>_20221117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csv</a:t>
                      </a:r>
                      <a:endParaRPr lang="ko-KR" altLang="en-US" sz="1800" b="0" i="0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065888"/>
                  </a:ext>
                </a:extLst>
              </a:tr>
              <a:tr h="4084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4</a:t>
                      </a:r>
                      <a:endParaRPr lang="ko-KR" altLang="en-US" sz="1600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 dirty="0" smtClean="0">
                          <a:solidFill>
                            <a:schemeClr val="tx1"/>
                          </a:solidFill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서울교통공사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_</a:t>
                      </a:r>
                      <a:r>
                        <a:rPr lang="ko-KR" altLang="en-US" sz="1600" b="0" dirty="0" err="1" smtClean="0">
                          <a:solidFill>
                            <a:schemeClr val="tx1"/>
                          </a:solidFill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승하차순위</a:t>
                      </a:r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_20221231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smtClean="0"/>
                        <a:t>csv</a:t>
                      </a:r>
                      <a:endParaRPr lang="ko-KR" altLang="en-US" sz="1800" b="0" i="0" dirty="0" smtClean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9348781"/>
                  </a:ext>
                </a:extLst>
              </a:tr>
            </a:tbl>
          </a:graphicData>
        </a:graphic>
      </p:graphicFrame>
      <p:pic>
        <p:nvPicPr>
          <p:cNvPr id="48" name="그림 4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929" y="2282926"/>
            <a:ext cx="1176677" cy="305270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3F63FE1B-3B26-4C99-BB82-C20210368069}"/>
              </a:ext>
            </a:extLst>
          </p:cNvPr>
          <p:cNvSpPr/>
          <p:nvPr/>
        </p:nvSpPr>
        <p:spPr>
          <a:xfrm>
            <a:off x="179722" y="35956"/>
            <a:ext cx="1394549" cy="293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 err="1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분석개요</a:t>
            </a:r>
            <a:r>
              <a:rPr lang="ko-KR" altLang="en-US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및 배경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AB02165-D093-489D-AA81-8855C689EABB}"/>
              </a:ext>
            </a:extLst>
          </p:cNvPr>
          <p:cNvSpPr/>
          <p:nvPr/>
        </p:nvSpPr>
        <p:spPr>
          <a:xfrm>
            <a:off x="2495620" y="28441"/>
            <a:ext cx="180421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데이터 수집 및 </a:t>
            </a:r>
            <a:r>
              <a:rPr lang="ko-KR" altLang="en-US" sz="1000" b="1" dirty="0" smtClean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처리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C87FA59-0D37-4DB6-8B5A-BC7CC0BF403C}"/>
              </a:ext>
            </a:extLst>
          </p:cNvPr>
          <p:cNvSpPr/>
          <p:nvPr/>
        </p:nvSpPr>
        <p:spPr>
          <a:xfrm>
            <a:off x="7849564" y="55166"/>
            <a:ext cx="1576292" cy="299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 smtClean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대안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02FF738-6F0D-42AF-AB80-2DB1CFC35872}"/>
              </a:ext>
            </a:extLst>
          </p:cNvPr>
          <p:cNvSpPr/>
          <p:nvPr/>
        </p:nvSpPr>
        <p:spPr>
          <a:xfrm>
            <a:off x="10497957" y="-7341"/>
            <a:ext cx="921834" cy="715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B9BD5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103BCD2-FF45-493E-907D-7DD1887B536B}"/>
              </a:ext>
            </a:extLst>
          </p:cNvPr>
          <p:cNvSpPr/>
          <p:nvPr/>
        </p:nvSpPr>
        <p:spPr>
          <a:xfrm>
            <a:off x="10347204" y="41496"/>
            <a:ext cx="1292806" cy="299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참고자료</a:t>
            </a:r>
            <a:endParaRPr lang="en-US" altLang="ko-KR" sz="1000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D037F3FC-E226-4221-B2A5-9215BA000204}"/>
              </a:ext>
            </a:extLst>
          </p:cNvPr>
          <p:cNvSpPr/>
          <p:nvPr/>
        </p:nvSpPr>
        <p:spPr>
          <a:xfrm>
            <a:off x="5221185" y="43471"/>
            <a:ext cx="1707030" cy="2839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b="1" dirty="0">
                <a:solidFill>
                  <a:schemeClr val="bg2">
                    <a:lumMod val="9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데이터 분석 </a:t>
            </a:r>
            <a:endParaRPr lang="en-US" altLang="ko-KR" sz="1000" b="1" dirty="0">
              <a:solidFill>
                <a:schemeClr val="bg2">
                  <a:lumMod val="9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930" y="2698330"/>
            <a:ext cx="1176677" cy="305270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930" y="3113734"/>
            <a:ext cx="1176677" cy="305270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48" y="3924945"/>
            <a:ext cx="685896" cy="647790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5A229DEC-0392-45DA-B94F-1EF9D2E3DF9A}"/>
              </a:ext>
            </a:extLst>
          </p:cNvPr>
          <p:cNvSpPr/>
          <p:nvPr/>
        </p:nvSpPr>
        <p:spPr>
          <a:xfrm>
            <a:off x="1219944" y="4211832"/>
            <a:ext cx="11855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분석도구</a:t>
            </a:r>
            <a:endParaRPr lang="ko-KR" alt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174" y="4865192"/>
            <a:ext cx="2920177" cy="88508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9559" y="4646836"/>
            <a:ext cx="2640474" cy="134799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3242" y="4945858"/>
            <a:ext cx="2216952" cy="74995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7"/>
          <a:srcRect l="19235" t="24479" r="15945" b="22211"/>
          <a:stretch/>
        </p:blipFill>
        <p:spPr>
          <a:xfrm>
            <a:off x="8637710" y="4670519"/>
            <a:ext cx="2773176" cy="1366928"/>
          </a:xfrm>
          <a:prstGeom prst="rect">
            <a:avLst/>
          </a:prstGeom>
        </p:spPr>
      </p:pic>
      <p:pic>
        <p:nvPicPr>
          <p:cNvPr id="65" name="그림 6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929" y="3529558"/>
            <a:ext cx="1176677" cy="30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357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73105" y="548640"/>
            <a:ext cx="7050902" cy="7113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3000" b="1" dirty="0">
              <a:solidFill>
                <a:schemeClr val="bg1"/>
              </a:solidFill>
              <a:latin typeface="KOPUB고딕" panose="020B050202020202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1649075" y="0"/>
            <a:ext cx="542925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677574" y="2980571"/>
            <a:ext cx="483978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감사합니다</a:t>
            </a:r>
            <a:r>
              <a:rPr lang="en-US" altLang="ko-KR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  <a:endParaRPr lang="ko-KR" altLang="en-US" sz="6600" dirty="0">
              <a:solidFill>
                <a:schemeClr val="tx1">
                  <a:lumMod val="85000"/>
                  <a:lumOff val="1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47364" y="6147703"/>
            <a:ext cx="32431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YONSAI IT EDUCATION CENTER</a:t>
            </a:r>
            <a:endParaRPr lang="ko-KR" altLang="en-US" sz="1000" spc="3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718540" y="113211"/>
            <a:ext cx="400110" cy="274936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accent4">
                    <a:lumMod val="60000"/>
                    <a:lumOff val="4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서울시 지하철 혼잡도 분석</a:t>
            </a:r>
            <a:endParaRPr lang="en-US" altLang="ko-KR" sz="1400" spc="300" dirty="0"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735871" y="5587038"/>
            <a:ext cx="369332" cy="900246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pPr algn="ctr"/>
            <a:r>
              <a:rPr lang="en-US" altLang="ko-KR" sz="1200" spc="300" dirty="0" smtClean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2023-09</a:t>
            </a:r>
            <a:endParaRPr lang="en-US" altLang="ko-KR" sz="1200" spc="300" dirty="0"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54900" y="5809149"/>
            <a:ext cx="2028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연세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IT</a:t>
            </a:r>
            <a:r>
              <a:rPr lang="ko-KR" alt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미래교육원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037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2416</TotalTime>
  <Words>285</Words>
  <Application>Microsoft Office PowerPoint</Application>
  <PresentationFormat>와이드스크린</PresentationFormat>
  <Paragraphs>87</Paragraphs>
  <Slides>8</Slides>
  <Notes>4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7" baseType="lpstr">
      <vt:lpstr>KOPUB고딕</vt:lpstr>
      <vt:lpstr>MathJax_Main</vt:lpstr>
      <vt:lpstr>맑은 고딕</vt:lpstr>
      <vt:lpstr>여기어때 잘난체</vt:lpstr>
      <vt:lpstr>여기어때 잘난체 OTF</vt:lpstr>
      <vt:lpstr>Arial</vt:lpstr>
      <vt:lpstr>Calibri</vt:lpstr>
      <vt:lpstr>1_Office 테마</vt:lpstr>
      <vt:lpstr>매크로 사용 워크시트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hih</cp:lastModifiedBy>
  <cp:revision>233</cp:revision>
  <dcterms:created xsi:type="dcterms:W3CDTF">2020-01-08T05:13:28Z</dcterms:created>
  <dcterms:modified xsi:type="dcterms:W3CDTF">2023-09-27T00:35:20Z</dcterms:modified>
</cp:coreProperties>
</file>

<file path=docProps/thumbnail.jpeg>
</file>